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5" r:id="rId9"/>
    <p:sldId id="266" r:id="rId10"/>
    <p:sldId id="264"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56349C-8CF9-4D99-8B92-DACC64389241}" type="datetimeFigureOut">
              <a:rPr lang="en-US" smtClean="0"/>
              <a:pPr/>
              <a:t>10/1/2015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EA00D7-8F6D-47FB-9269-02901131F2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2AE902-5B02-4084-AB80-CB536425F6B2}" type="datetimeFigureOut">
              <a:rPr lang="en-US" smtClean="0"/>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4BACB-4BCB-48D1-B6BD-680C66F652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Break into groups of 3-4 teachers </a:t>
            </a:r>
          </a:p>
          <a:p>
            <a:r>
              <a:rPr lang="en-US" dirty="0" smtClean="0"/>
              <a:t>Provide</a:t>
            </a:r>
            <a:r>
              <a:rPr lang="en-US" baseline="0" dirty="0" smtClean="0"/>
              <a:t> teams with 10(??) minutes to create their homes </a:t>
            </a:r>
          </a:p>
          <a:p>
            <a:r>
              <a:rPr lang="en-US" baseline="0" dirty="0" smtClean="0"/>
              <a:t>Provide 1-2 minutes for groups to view everyone’s creations </a:t>
            </a:r>
          </a:p>
          <a:p>
            <a:r>
              <a:rPr lang="en-US" baseline="0" dirty="0" smtClean="0"/>
              <a:t>Ask- how do you think you did- on a scale of 1-4, what would you rate your final product? </a:t>
            </a:r>
            <a:endParaRPr lang="en-US" dirty="0"/>
          </a:p>
        </p:txBody>
      </p:sp>
      <p:sp>
        <p:nvSpPr>
          <p:cNvPr id="4" name="Slide Number Placeholder 3"/>
          <p:cNvSpPr>
            <a:spLocks noGrp="1"/>
          </p:cNvSpPr>
          <p:nvPr>
            <p:ph type="sldNum" sz="quarter" idx="10"/>
          </p:nvPr>
        </p:nvSpPr>
        <p:spPr/>
        <p:txBody>
          <a:bodyPr/>
          <a:lstStyle/>
          <a:p>
            <a:fld id="{4404BACB-4BCB-48D1-B6BD-680C66F6520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rubric</a:t>
            </a:r>
          </a:p>
          <a:p>
            <a:r>
              <a:rPr lang="en-US" dirty="0" smtClean="0"/>
              <a:t>Have groups evaluate</a:t>
            </a:r>
            <a:r>
              <a:rPr lang="en-US" baseline="0" dirty="0" smtClean="0"/>
              <a:t> their product using the rubric</a:t>
            </a:r>
          </a:p>
          <a:p>
            <a:r>
              <a:rPr lang="en-US" baseline="0" dirty="0" smtClean="0"/>
              <a:t>Share out final scores</a:t>
            </a:r>
          </a:p>
          <a:p>
            <a:r>
              <a:rPr lang="en-US" baseline="0" dirty="0" smtClean="0"/>
              <a:t>Discuss- did you do better or worse than expected? Why? How would your final product have been different if you were given this rubric before constructing your home? </a:t>
            </a:r>
          </a:p>
        </p:txBody>
      </p:sp>
      <p:sp>
        <p:nvSpPr>
          <p:cNvPr id="4" name="Slide Number Placeholder 3"/>
          <p:cNvSpPr>
            <a:spLocks noGrp="1"/>
          </p:cNvSpPr>
          <p:nvPr>
            <p:ph type="sldNum" sz="quarter" idx="10"/>
          </p:nvPr>
        </p:nvSpPr>
        <p:spPr/>
        <p:txBody>
          <a:bodyPr/>
          <a:lstStyle/>
          <a:p>
            <a:fld id="{4404BACB-4BCB-48D1-B6BD-680C66F6520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Brief overview of why rubrics are important and how we can use them</a:t>
            </a:r>
            <a:r>
              <a:rPr lang="en-US" baseline="0" dirty="0" smtClean="0"/>
              <a:t> to drive instruction. </a:t>
            </a:r>
          </a:p>
          <a:p>
            <a:r>
              <a:rPr lang="en-US" baseline="0" dirty="0" smtClean="0"/>
              <a:t>Link to mentor text PD from last year</a:t>
            </a:r>
          </a:p>
          <a:p>
            <a:endParaRPr lang="en-US" dirty="0"/>
          </a:p>
        </p:txBody>
      </p:sp>
      <p:sp>
        <p:nvSpPr>
          <p:cNvPr id="4" name="Slide Number Placeholder 3"/>
          <p:cNvSpPr>
            <a:spLocks noGrp="1"/>
          </p:cNvSpPr>
          <p:nvPr>
            <p:ph type="sldNum" sz="quarter" idx="10"/>
          </p:nvPr>
        </p:nvSpPr>
        <p:spPr/>
        <p:txBody>
          <a:bodyPr/>
          <a:lstStyle/>
          <a:p>
            <a:fld id="{4404BACB-4BCB-48D1-B6BD-680C66F6520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sample question from 2014 state test</a:t>
            </a:r>
          </a:p>
          <a:p>
            <a:r>
              <a:rPr lang="en-US" dirty="0" smtClean="0"/>
              <a:t>Read through each sample response-</a:t>
            </a:r>
            <a:r>
              <a:rPr lang="en-US" baseline="0" dirty="0" smtClean="0"/>
              <a:t> have teachers evaluate the responses (0, 1, or 2) and </a:t>
            </a:r>
            <a:r>
              <a:rPr lang="en-US" i="1" baseline="0" dirty="0" smtClean="0"/>
              <a:t>briefly </a:t>
            </a:r>
            <a:r>
              <a:rPr lang="en-US" i="0" baseline="0" dirty="0" smtClean="0"/>
              <a:t>explain why</a:t>
            </a:r>
            <a:endParaRPr lang="en-US" dirty="0"/>
          </a:p>
        </p:txBody>
      </p:sp>
      <p:sp>
        <p:nvSpPr>
          <p:cNvPr id="4" name="Slide Number Placeholder 3"/>
          <p:cNvSpPr>
            <a:spLocks noGrp="1"/>
          </p:cNvSpPr>
          <p:nvPr>
            <p:ph type="sldNum" sz="quarter" idx="10"/>
          </p:nvPr>
        </p:nvSpPr>
        <p:spPr/>
        <p:txBody>
          <a:bodyPr/>
          <a:lstStyle/>
          <a:p>
            <a:fld id="{4404BACB-4BCB-48D1-B6BD-680C66F6520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out copies of 2 pt</a:t>
            </a:r>
            <a:r>
              <a:rPr lang="en-US" baseline="0" dirty="0" smtClean="0"/>
              <a:t> rubric. Review critical features for each score (emphasize claim/inference)</a:t>
            </a:r>
            <a:endParaRPr lang="en-US" dirty="0"/>
          </a:p>
        </p:txBody>
      </p:sp>
      <p:sp>
        <p:nvSpPr>
          <p:cNvPr id="4" name="Slide Number Placeholder 3"/>
          <p:cNvSpPr>
            <a:spLocks noGrp="1"/>
          </p:cNvSpPr>
          <p:nvPr>
            <p:ph type="sldNum" sz="quarter" idx="10"/>
          </p:nvPr>
        </p:nvSpPr>
        <p:spPr/>
        <p:txBody>
          <a:bodyPr/>
          <a:lstStyle/>
          <a:p>
            <a:fld id="{4404BACB-4BCB-48D1-B6BD-680C66F6520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teachers keep their copies of the rubrics out.</a:t>
            </a:r>
          </a:p>
          <a:p>
            <a:r>
              <a:rPr lang="en-US" baseline="0" dirty="0" smtClean="0"/>
              <a:t>Re-evaluate the responses using the rubric and point out why students lost points </a:t>
            </a:r>
            <a:endParaRPr lang="en-US" dirty="0"/>
          </a:p>
        </p:txBody>
      </p:sp>
      <p:sp>
        <p:nvSpPr>
          <p:cNvPr id="4" name="Slide Number Placeholder 3"/>
          <p:cNvSpPr>
            <a:spLocks noGrp="1"/>
          </p:cNvSpPr>
          <p:nvPr>
            <p:ph type="sldNum" sz="quarter" idx="10"/>
          </p:nvPr>
        </p:nvSpPr>
        <p:spPr/>
        <p:txBody>
          <a:bodyPr/>
          <a:lstStyle/>
          <a:p>
            <a:fld id="{4404BACB-4BCB-48D1-B6BD-680C66F6520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DD4213-8C3C-4444-89BF-4609621CA4A3}" type="datetimeFigureOut">
              <a:rPr lang="en-US" smtClean="0"/>
              <a:pPr/>
              <a:t>10/1/2015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A6BA13-CAB1-4DB8-AB1A-AA5C5AA728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6BA13-CAB1-4DB8-AB1A-AA5C5AA728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6BA13-CAB1-4DB8-AB1A-AA5C5AA728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6BA13-CAB1-4DB8-AB1A-AA5C5AA728C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A6BA13-CAB1-4DB8-AB1A-AA5C5AA728C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A6BA13-CAB1-4DB8-AB1A-AA5C5AA728C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CA6BA13-CAB1-4DB8-AB1A-AA5C5AA728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A6BA13-CAB1-4DB8-AB1A-AA5C5AA728C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DD4213-8C3C-4444-89BF-4609621CA4A3}" type="datetimeFigureOut">
              <a:rPr lang="en-US" smtClean="0"/>
              <a:pPr/>
              <a:t>10/1/2015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CA6BA13-CAB1-4DB8-AB1A-AA5C5AA728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DD4213-8C3C-4444-89BF-4609621CA4A3}" type="datetimeFigureOut">
              <a:rPr lang="en-US" smtClean="0"/>
              <a:pPr/>
              <a:t>10/1/2015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A6BA13-CAB1-4DB8-AB1A-AA5C5AA728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DD4213-8C3C-4444-89BF-4609621CA4A3}" type="datetimeFigureOut">
              <a:rPr lang="en-US" smtClean="0"/>
              <a:pPr/>
              <a:t>10/1/2015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A6BA13-CAB1-4DB8-AB1A-AA5C5AA728C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DD4213-8C3C-4444-89BF-4609621CA4A3}" type="datetimeFigureOut">
              <a:rPr lang="en-US" smtClean="0"/>
              <a:pPr/>
              <a:t>10/1/2015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A6BA13-CAB1-4DB8-AB1A-AA5C5AA728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latin typeface="Georgia" pitchFamily="18" charset="0"/>
              </a:rPr>
              <a:t>Team Meeting</a:t>
            </a:r>
            <a:br>
              <a:rPr lang="en-US" dirty="0" smtClean="0">
                <a:latin typeface="Georgia" pitchFamily="18" charset="0"/>
              </a:rPr>
            </a:br>
            <a:r>
              <a:rPr lang="en-US" dirty="0" smtClean="0">
                <a:latin typeface="Georgia" pitchFamily="18" charset="0"/>
              </a:rPr>
              <a:t>Focus: Writing &amp; Rubrics  </a:t>
            </a:r>
            <a:endParaRPr lang="en-US" dirty="0">
              <a:latin typeface="Georgia" pitchFamily="18" charset="0"/>
            </a:endParaRPr>
          </a:p>
        </p:txBody>
      </p:sp>
      <p:sp>
        <p:nvSpPr>
          <p:cNvPr id="3" name="Subtitle 2"/>
          <p:cNvSpPr>
            <a:spLocks noGrp="1"/>
          </p:cNvSpPr>
          <p:nvPr>
            <p:ph type="subTitle" idx="1"/>
          </p:nvPr>
        </p:nvSpPr>
        <p:spPr/>
        <p:txBody>
          <a:bodyPr/>
          <a:lstStyle/>
          <a:p>
            <a:r>
              <a:rPr lang="en-US" dirty="0" smtClean="0"/>
              <a:t>October 1</a:t>
            </a:r>
            <a:r>
              <a:rPr lang="en-US" baseline="30000" dirty="0" smtClean="0"/>
              <a:t>st,</a:t>
            </a:r>
            <a:r>
              <a:rPr lang="en-US" dirty="0" smtClean="0"/>
              <a:t> 2015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Georgia" pitchFamily="18" charset="0"/>
              </a:rPr>
              <a:t>Introduce rubrics to your students </a:t>
            </a:r>
          </a:p>
          <a:p>
            <a:pPr lvl="1"/>
            <a:r>
              <a:rPr lang="en-US" dirty="0" smtClean="0">
                <a:latin typeface="Georgia" pitchFamily="18" charset="0"/>
              </a:rPr>
              <a:t>Provide students with a rubric </a:t>
            </a:r>
            <a:r>
              <a:rPr lang="en-US" b="1" i="1" dirty="0" smtClean="0">
                <a:latin typeface="Georgia" pitchFamily="18" charset="0"/>
              </a:rPr>
              <a:t>before</a:t>
            </a:r>
            <a:r>
              <a:rPr lang="en-US" dirty="0" smtClean="0">
                <a:latin typeface="Georgia" pitchFamily="18" charset="0"/>
              </a:rPr>
              <a:t> they begin their writing </a:t>
            </a:r>
          </a:p>
          <a:p>
            <a:r>
              <a:rPr lang="en-US" dirty="0" smtClean="0">
                <a:latin typeface="Georgia" pitchFamily="18" charset="0"/>
              </a:rPr>
              <a:t>Share writing samples (at </a:t>
            </a:r>
            <a:r>
              <a:rPr lang="en-US" u="sng" dirty="0" smtClean="0">
                <a:latin typeface="Georgia" pitchFamily="18" charset="0"/>
              </a:rPr>
              <a:t>all</a:t>
            </a:r>
            <a:r>
              <a:rPr lang="en-US" dirty="0" smtClean="0">
                <a:latin typeface="Georgia" pitchFamily="18" charset="0"/>
              </a:rPr>
              <a:t> levels)</a:t>
            </a:r>
          </a:p>
          <a:p>
            <a:pPr lvl="1"/>
            <a:r>
              <a:rPr lang="en-US" dirty="0" smtClean="0">
                <a:latin typeface="Georgia" pitchFamily="18" charset="0"/>
              </a:rPr>
              <a:t>Model how to evaluate writing using a rubric</a:t>
            </a:r>
          </a:p>
          <a:p>
            <a:pPr lvl="1"/>
            <a:r>
              <a:rPr lang="en-US" dirty="0" smtClean="0">
                <a:latin typeface="Georgia" pitchFamily="18" charset="0"/>
              </a:rPr>
              <a:t>Evaluate student writing as a whole class</a:t>
            </a:r>
          </a:p>
          <a:p>
            <a:pPr lvl="1"/>
            <a:r>
              <a:rPr lang="en-US" dirty="0" smtClean="0">
                <a:latin typeface="Georgia" pitchFamily="18" charset="0"/>
              </a:rPr>
              <a:t>Provide students with opportunities to evaluate samples AND their own writing pieces </a:t>
            </a:r>
          </a:p>
          <a:p>
            <a:endParaRPr lang="en-US" dirty="0">
              <a:latin typeface="Georgia" pitchFamily="18" charset="0"/>
            </a:endParaRPr>
          </a:p>
        </p:txBody>
      </p:sp>
      <p:sp>
        <p:nvSpPr>
          <p:cNvPr id="3" name="Title 2"/>
          <p:cNvSpPr>
            <a:spLocks noGrp="1"/>
          </p:cNvSpPr>
          <p:nvPr>
            <p:ph type="title"/>
          </p:nvPr>
        </p:nvSpPr>
        <p:spPr/>
        <p:txBody>
          <a:bodyPr>
            <a:normAutofit/>
          </a:bodyPr>
          <a:lstStyle/>
          <a:p>
            <a:pPr algn="ctr"/>
            <a:r>
              <a:rPr lang="en-US" dirty="0" smtClean="0">
                <a:latin typeface="Georgia" pitchFamily="18" charset="0"/>
              </a:rPr>
              <a:t>Where do we Start?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Georgia" pitchFamily="18" charset="0"/>
              </a:rPr>
              <a:t>Think about upcoming ELA lessons/units</a:t>
            </a:r>
          </a:p>
          <a:p>
            <a:r>
              <a:rPr lang="en-US" dirty="0" smtClean="0">
                <a:latin typeface="Georgia" pitchFamily="18" charset="0"/>
              </a:rPr>
              <a:t>How can you begin to incorporate rubrics into your instruction?</a:t>
            </a:r>
          </a:p>
          <a:p>
            <a:r>
              <a:rPr lang="en-US" dirty="0" smtClean="0">
                <a:latin typeface="Georgia" pitchFamily="18" charset="0"/>
              </a:rPr>
              <a:t>What </a:t>
            </a:r>
            <a:r>
              <a:rPr lang="en-US" b="1" dirty="0" smtClean="0">
                <a:latin typeface="Georgia" pitchFamily="18" charset="0"/>
              </a:rPr>
              <a:t>support</a:t>
            </a:r>
            <a:r>
              <a:rPr lang="en-US" dirty="0" smtClean="0">
                <a:latin typeface="Georgia" pitchFamily="18" charset="0"/>
              </a:rPr>
              <a:t> do you need? </a:t>
            </a:r>
          </a:p>
          <a:p>
            <a:endParaRPr lang="en-US" dirty="0">
              <a:latin typeface="Georgia" pitchFamily="18" charset="0"/>
            </a:endParaRPr>
          </a:p>
        </p:txBody>
      </p:sp>
      <p:sp>
        <p:nvSpPr>
          <p:cNvPr id="2" name="Title 1"/>
          <p:cNvSpPr>
            <a:spLocks noGrp="1"/>
          </p:cNvSpPr>
          <p:nvPr>
            <p:ph type="title"/>
          </p:nvPr>
        </p:nvSpPr>
        <p:spPr/>
        <p:txBody>
          <a:bodyPr/>
          <a:lstStyle/>
          <a:p>
            <a:r>
              <a:rPr lang="en-US" dirty="0" smtClean="0">
                <a:latin typeface="Georgia" pitchFamily="18" charset="0"/>
              </a:rPr>
              <a:t>What’s Next </a:t>
            </a:r>
            <a:endParaRPr lang="en-US" dirty="0">
              <a:latin typeface="Georgia" pitchFamily="18" charset="0"/>
            </a:endParaRPr>
          </a:p>
        </p:txBody>
      </p:sp>
      <p:pic>
        <p:nvPicPr>
          <p:cNvPr id="23554" name="Picture 2" descr="https://planstoreality.files.wordpress.com/2011/05/leadership.jpg?w=240&amp;h=240"/>
          <p:cNvPicPr>
            <a:picLocks noChangeAspect="1" noChangeArrowheads="1"/>
          </p:cNvPicPr>
          <p:nvPr/>
        </p:nvPicPr>
        <p:blipFill>
          <a:blip r:embed="rId2"/>
          <a:srcRect/>
          <a:stretch>
            <a:fillRect/>
          </a:stretch>
        </p:blipFill>
        <p:spPr bwMode="auto">
          <a:xfrm>
            <a:off x="6248400" y="3886200"/>
            <a:ext cx="2286000" cy="2286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Georgia" pitchFamily="18" charset="0"/>
              </a:rPr>
              <a:t>Using gumdrops and toothpicks, build a </a:t>
            </a:r>
            <a:r>
              <a:rPr lang="en-US" dirty="0" smtClean="0">
                <a:latin typeface="Georgia" pitchFamily="18" charset="0"/>
              </a:rPr>
              <a:t>house </a:t>
            </a:r>
            <a:r>
              <a:rPr lang="en-US" dirty="0">
                <a:latin typeface="Georgia" pitchFamily="18" charset="0"/>
              </a:rPr>
              <a:t>that represents every member of the group's </a:t>
            </a:r>
            <a:r>
              <a:rPr lang="en-US" b="1" dirty="0">
                <a:latin typeface="Georgia" pitchFamily="18" charset="0"/>
              </a:rPr>
              <a:t>dream home</a:t>
            </a:r>
            <a:r>
              <a:rPr lang="en-US" dirty="0">
                <a:latin typeface="Georgia" pitchFamily="18" charset="0"/>
              </a:rPr>
              <a:t>. Be sure to work together cooperatively</a:t>
            </a:r>
          </a:p>
          <a:p>
            <a:endParaRPr lang="en-US" dirty="0">
              <a:latin typeface="Georgia" pitchFamily="18" charset="0"/>
            </a:endParaRPr>
          </a:p>
        </p:txBody>
      </p:sp>
      <p:sp>
        <p:nvSpPr>
          <p:cNvPr id="2" name="Title 1"/>
          <p:cNvSpPr>
            <a:spLocks noGrp="1"/>
          </p:cNvSpPr>
          <p:nvPr>
            <p:ph type="title"/>
          </p:nvPr>
        </p:nvSpPr>
        <p:spPr/>
        <p:txBody>
          <a:bodyPr/>
          <a:lstStyle/>
          <a:p>
            <a:pPr algn="ctr"/>
            <a:r>
              <a:rPr lang="en-US" dirty="0" smtClean="0">
                <a:latin typeface="Georgia" pitchFamily="18" charset="0"/>
              </a:rPr>
              <a:t>Group Activity </a:t>
            </a:r>
            <a:endParaRPr lang="en-US" dirty="0">
              <a:latin typeface="Georgia" pitchFamily="18" charset="0"/>
            </a:endParaRPr>
          </a:p>
        </p:txBody>
      </p:sp>
      <p:pic>
        <p:nvPicPr>
          <p:cNvPr id="1026" name="Picture 2" descr="http://faitc.org/wp-content/uploads/2013/08/Gumdrops-01.jpg"/>
          <p:cNvPicPr>
            <a:picLocks noChangeAspect="1" noChangeArrowheads="1"/>
          </p:cNvPicPr>
          <p:nvPr/>
        </p:nvPicPr>
        <p:blipFill>
          <a:blip r:embed="rId3" cstate="print"/>
          <a:srcRect/>
          <a:stretch>
            <a:fillRect/>
          </a:stretch>
        </p:blipFill>
        <p:spPr bwMode="auto">
          <a:xfrm>
            <a:off x="5486400" y="3505200"/>
            <a:ext cx="2590800" cy="20726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763000" cy="4525963"/>
          </a:xfrm>
        </p:spPr>
        <p:txBody>
          <a:bodyPr>
            <a:normAutofit/>
          </a:bodyPr>
          <a:lstStyle/>
          <a:p>
            <a:r>
              <a:rPr lang="en-US" dirty="0" smtClean="0">
                <a:latin typeface="Georgia" pitchFamily="18" charset="0"/>
              </a:rPr>
              <a:t>Use the rubric to evaluate your dream house</a:t>
            </a: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endParaRPr lang="en-US" dirty="0" smtClean="0">
              <a:latin typeface="Georgia" pitchFamily="18" charset="0"/>
            </a:endParaRPr>
          </a:p>
          <a:p>
            <a:endParaRPr lang="en-US" dirty="0">
              <a:latin typeface="Georgia" pitchFamily="18" charset="0"/>
            </a:endParaRPr>
          </a:p>
          <a:p>
            <a:pPr>
              <a:buNone/>
            </a:pPr>
            <a:endParaRPr lang="en-US" dirty="0" smtClean="0">
              <a:latin typeface="Georgia" pitchFamily="18" charset="0"/>
            </a:endParaRPr>
          </a:p>
          <a:p>
            <a:pPr>
              <a:buNone/>
            </a:pPr>
            <a:endParaRPr lang="en-US" dirty="0">
              <a:latin typeface="Georgia" pitchFamily="18" charset="0"/>
            </a:endParaRPr>
          </a:p>
        </p:txBody>
      </p:sp>
      <p:sp>
        <p:nvSpPr>
          <p:cNvPr id="2" name="Title 1"/>
          <p:cNvSpPr>
            <a:spLocks noGrp="1"/>
          </p:cNvSpPr>
          <p:nvPr>
            <p:ph type="title"/>
          </p:nvPr>
        </p:nvSpPr>
        <p:spPr/>
        <p:txBody>
          <a:bodyPr/>
          <a:lstStyle/>
          <a:p>
            <a:pPr algn="ctr"/>
            <a:r>
              <a:rPr lang="en-US" dirty="0" smtClean="0">
                <a:latin typeface="Georgia" pitchFamily="18" charset="0"/>
              </a:rPr>
              <a:t>How did you do? </a:t>
            </a:r>
            <a:endParaRPr lang="en-US" dirty="0">
              <a:latin typeface="Georgia" pitchFamily="18" charset="0"/>
            </a:endParaRPr>
          </a:p>
        </p:txBody>
      </p:sp>
      <p:graphicFrame>
        <p:nvGraphicFramePr>
          <p:cNvPr id="4" name="Table 3"/>
          <p:cNvGraphicFramePr>
            <a:graphicFrameLocks noGrp="1"/>
          </p:cNvGraphicFramePr>
          <p:nvPr/>
        </p:nvGraphicFramePr>
        <p:xfrm>
          <a:off x="457200" y="1752600"/>
          <a:ext cx="8382000" cy="4511040"/>
        </p:xfrm>
        <a:graphic>
          <a:graphicData uri="http://schemas.openxmlformats.org/drawingml/2006/table">
            <a:tbl>
              <a:tblPr firstRow="1" bandRow="1">
                <a:tableStyleId>{5C22544A-7EE6-4342-B048-85BDC9FD1C3A}</a:tableStyleId>
              </a:tblPr>
              <a:tblGrid>
                <a:gridCol w="1676400"/>
                <a:gridCol w="1447800"/>
                <a:gridCol w="1676400"/>
                <a:gridCol w="1676400"/>
                <a:gridCol w="1905000"/>
              </a:tblGrid>
              <a:tr h="275548">
                <a:tc>
                  <a:txBody>
                    <a:bodyPr/>
                    <a:lstStyle/>
                    <a:p>
                      <a:endParaRPr lang="en-US" sz="1400" dirty="0"/>
                    </a:p>
                  </a:txBody>
                  <a:tcPr/>
                </a:tc>
                <a:tc>
                  <a:txBody>
                    <a:bodyPr/>
                    <a:lstStyle/>
                    <a:p>
                      <a:r>
                        <a:rPr lang="en-US" sz="1400" dirty="0" smtClean="0"/>
                        <a:t>1</a:t>
                      </a:r>
                      <a:endParaRPr lang="en-US" sz="1400" dirty="0"/>
                    </a:p>
                  </a:txBody>
                  <a:tcPr/>
                </a:tc>
                <a:tc>
                  <a:txBody>
                    <a:bodyPr/>
                    <a:lstStyle/>
                    <a:p>
                      <a:r>
                        <a:rPr lang="en-US" sz="1400" dirty="0" smtClean="0"/>
                        <a:t>2</a:t>
                      </a:r>
                      <a:endParaRPr lang="en-US" sz="1400" dirty="0"/>
                    </a:p>
                  </a:txBody>
                  <a:tcPr/>
                </a:tc>
                <a:tc>
                  <a:txBody>
                    <a:bodyPr/>
                    <a:lstStyle/>
                    <a:p>
                      <a:r>
                        <a:rPr lang="en-US" sz="1400" dirty="0" smtClean="0"/>
                        <a:t>3</a:t>
                      </a:r>
                      <a:endParaRPr lang="en-US" sz="1400" dirty="0"/>
                    </a:p>
                  </a:txBody>
                  <a:tcPr/>
                </a:tc>
                <a:tc>
                  <a:txBody>
                    <a:bodyPr/>
                    <a:lstStyle/>
                    <a:p>
                      <a:r>
                        <a:rPr lang="en-US" sz="1400" dirty="0" smtClean="0"/>
                        <a:t>4</a:t>
                      </a:r>
                      <a:endParaRPr lang="en-US" sz="1400" dirty="0"/>
                    </a:p>
                  </a:txBody>
                  <a:tcPr/>
                </a:tc>
              </a:tr>
              <a:tr h="757756">
                <a:tc>
                  <a:txBody>
                    <a:bodyPr/>
                    <a:lstStyle/>
                    <a:p>
                      <a:r>
                        <a:rPr lang="en-US" sz="1400" dirty="0" smtClean="0"/>
                        <a:t>Geometric Shapes</a:t>
                      </a:r>
                    </a:p>
                  </a:txBody>
                  <a:tcPr/>
                </a:tc>
                <a:tc>
                  <a:txBody>
                    <a:bodyPr/>
                    <a:lstStyle/>
                    <a:p>
                      <a:r>
                        <a:rPr lang="en-US" sz="1400" dirty="0" smtClean="0"/>
                        <a:t>Uses</a:t>
                      </a:r>
                      <a:r>
                        <a:rPr lang="en-US" sz="1400" baseline="0" dirty="0" smtClean="0"/>
                        <a:t> three basic shapes </a:t>
                      </a:r>
                      <a:endParaRPr lang="en-US" sz="1400" dirty="0"/>
                    </a:p>
                  </a:txBody>
                  <a:tcPr/>
                </a:tc>
                <a:tc>
                  <a:txBody>
                    <a:bodyPr/>
                    <a:lstStyle/>
                    <a:p>
                      <a:r>
                        <a:rPr lang="en-US" sz="1400" dirty="0" smtClean="0"/>
                        <a:t>Uses four basic shapes</a:t>
                      </a:r>
                      <a:endParaRPr lang="en-US" sz="1400" dirty="0"/>
                    </a:p>
                  </a:txBody>
                  <a:tcPr/>
                </a:tc>
                <a:tc>
                  <a:txBody>
                    <a:bodyPr/>
                    <a:lstStyle/>
                    <a:p>
                      <a:r>
                        <a:rPr lang="en-US" sz="1400" dirty="0" smtClean="0"/>
                        <a:t>Uses five basic</a:t>
                      </a:r>
                      <a:r>
                        <a:rPr lang="en-US" sz="1400" baseline="0" dirty="0" smtClean="0"/>
                        <a:t> shapes</a:t>
                      </a:r>
                      <a:endParaRPr lang="en-US" sz="1400" dirty="0"/>
                    </a:p>
                  </a:txBody>
                  <a:tcPr/>
                </a:tc>
                <a:tc>
                  <a:txBody>
                    <a:bodyPr/>
                    <a:lstStyle/>
                    <a:p>
                      <a:r>
                        <a:rPr lang="en-US" sz="1400" dirty="0" smtClean="0"/>
                        <a:t>Uses five basic shapes and includes examples of symmetry</a:t>
                      </a:r>
                      <a:r>
                        <a:rPr lang="en-US" sz="1400" baseline="0" dirty="0" smtClean="0"/>
                        <a:t> </a:t>
                      </a:r>
                      <a:endParaRPr lang="en-US" sz="1400" dirty="0"/>
                    </a:p>
                  </a:txBody>
                  <a:tcPr/>
                </a:tc>
              </a:tr>
              <a:tr h="688869">
                <a:tc>
                  <a:txBody>
                    <a:bodyPr/>
                    <a:lstStyle/>
                    <a:p>
                      <a:r>
                        <a:rPr lang="en-US" sz="1400" dirty="0" smtClean="0"/>
                        <a:t>Details of House</a:t>
                      </a:r>
                      <a:endParaRPr lang="en-US" sz="1400" dirty="0"/>
                    </a:p>
                  </a:txBody>
                  <a:tcPr/>
                </a:tc>
                <a:tc>
                  <a:txBody>
                    <a:bodyPr/>
                    <a:lstStyle/>
                    <a:p>
                      <a:r>
                        <a:rPr lang="en-US" sz="1400" dirty="0" smtClean="0"/>
                        <a:t>Shows outside</a:t>
                      </a:r>
                      <a:r>
                        <a:rPr lang="en-US" sz="1400" baseline="0" dirty="0" smtClean="0"/>
                        <a:t> walls only</a:t>
                      </a:r>
                      <a:endParaRPr lang="en-US" sz="1400" dirty="0"/>
                    </a:p>
                  </a:txBody>
                  <a:tcPr/>
                </a:tc>
                <a:tc>
                  <a:txBody>
                    <a:bodyPr/>
                    <a:lstStyle/>
                    <a:p>
                      <a:r>
                        <a:rPr lang="en-US" sz="1400" dirty="0" smtClean="0"/>
                        <a:t>Shows outside walls and rooms only</a:t>
                      </a:r>
                      <a:endParaRPr lang="en-US" sz="1400" dirty="0"/>
                    </a:p>
                  </a:txBody>
                  <a:tcPr/>
                </a:tc>
                <a:tc>
                  <a:txBody>
                    <a:bodyPr/>
                    <a:lstStyle/>
                    <a:p>
                      <a:r>
                        <a:rPr lang="en-US" sz="1400" dirty="0" smtClean="0"/>
                        <a:t>Shows outside walls, roof, and inside walls</a:t>
                      </a:r>
                      <a:endParaRPr lang="en-US" sz="1400" dirty="0"/>
                    </a:p>
                  </a:txBody>
                  <a:tcPr/>
                </a:tc>
                <a:tc>
                  <a:txBody>
                    <a:bodyPr/>
                    <a:lstStyle/>
                    <a:p>
                      <a:r>
                        <a:rPr lang="en-US" sz="1400" dirty="0" smtClean="0"/>
                        <a:t>Shows walls, roof, rooms, inside &amp;</a:t>
                      </a:r>
                      <a:r>
                        <a:rPr lang="en-US" sz="1400" baseline="0" dirty="0" smtClean="0"/>
                        <a:t> and outside features </a:t>
                      </a:r>
                      <a:endParaRPr lang="en-US" sz="1400" dirty="0"/>
                    </a:p>
                  </a:txBody>
                  <a:tcPr/>
                </a:tc>
              </a:tr>
              <a:tr h="757756">
                <a:tc>
                  <a:txBody>
                    <a:bodyPr/>
                    <a:lstStyle/>
                    <a:p>
                      <a:r>
                        <a:rPr lang="en-US" sz="1400" dirty="0" smtClean="0"/>
                        <a:t>Structure</a:t>
                      </a:r>
                      <a:endParaRPr lang="en-US" sz="1400" dirty="0"/>
                    </a:p>
                  </a:txBody>
                  <a:tcPr/>
                </a:tc>
                <a:tc>
                  <a:txBody>
                    <a:bodyPr/>
                    <a:lstStyle/>
                    <a:p>
                      <a:r>
                        <a:rPr lang="en-US" sz="1400" dirty="0" smtClean="0"/>
                        <a:t>Part of structure falls when shaken</a:t>
                      </a:r>
                      <a:endParaRPr lang="en-US" sz="1400" dirty="0"/>
                    </a:p>
                  </a:txBody>
                  <a:tcPr/>
                </a:tc>
                <a:tc>
                  <a:txBody>
                    <a:bodyPr/>
                    <a:lstStyle/>
                    <a:p>
                      <a:r>
                        <a:rPr lang="en-US" sz="1400" dirty="0" smtClean="0"/>
                        <a:t>Structure</a:t>
                      </a:r>
                      <a:r>
                        <a:rPr lang="en-US" sz="1400" baseline="0" dirty="0" smtClean="0"/>
                        <a:t> stands when shaken, but wobbles</a:t>
                      </a:r>
                      <a:endParaRPr lang="en-US" sz="1400" dirty="0"/>
                    </a:p>
                  </a:txBody>
                  <a:tcPr/>
                </a:tc>
                <a:tc>
                  <a:txBody>
                    <a:bodyPr/>
                    <a:lstStyle/>
                    <a:p>
                      <a:r>
                        <a:rPr lang="en-US" sz="1400" dirty="0" smtClean="0"/>
                        <a:t>Structure stands properly when shaken</a:t>
                      </a:r>
                      <a:endParaRPr lang="en-US" sz="1400" dirty="0"/>
                    </a:p>
                  </a:txBody>
                  <a:tcPr/>
                </a:tc>
                <a:tc>
                  <a:txBody>
                    <a:bodyPr/>
                    <a:lstStyle/>
                    <a:p>
                      <a:r>
                        <a:rPr lang="en-US" sz="1400" dirty="0" smtClean="0"/>
                        <a:t>Structure stands when shaken and shows laws of physics</a:t>
                      </a:r>
                      <a:endParaRPr lang="en-US" sz="1400" dirty="0"/>
                    </a:p>
                  </a:txBody>
                  <a:tcPr/>
                </a:tc>
              </a:tr>
              <a:tr h="1330070">
                <a:tc>
                  <a:txBody>
                    <a:bodyPr/>
                    <a:lstStyle/>
                    <a:p>
                      <a:r>
                        <a:rPr lang="en-US" sz="1400" dirty="0" smtClean="0"/>
                        <a:t>Artistic</a:t>
                      </a:r>
                      <a:r>
                        <a:rPr lang="en-US" sz="1400" baseline="0" dirty="0" smtClean="0"/>
                        <a:t> Impression</a:t>
                      </a:r>
                      <a:endParaRPr lang="en-US" sz="1400" dirty="0"/>
                    </a:p>
                  </a:txBody>
                  <a:tcPr/>
                </a:tc>
                <a:tc>
                  <a:txBody>
                    <a:bodyPr/>
                    <a:lstStyle/>
                    <a:p>
                      <a:r>
                        <a:rPr lang="en-US" sz="1400" dirty="0" smtClean="0"/>
                        <a:t>Some color pattern evident</a:t>
                      </a:r>
                      <a:endParaRPr lang="en-US" sz="1400" dirty="0"/>
                    </a:p>
                  </a:txBody>
                  <a:tcPr/>
                </a:tc>
                <a:tc>
                  <a:txBody>
                    <a:bodyPr/>
                    <a:lstStyle/>
                    <a:p>
                      <a:r>
                        <a:rPr lang="en-US" sz="1400" dirty="0" smtClean="0"/>
                        <a:t>Color pattern evident on inside or</a:t>
                      </a:r>
                      <a:r>
                        <a:rPr lang="en-US" sz="1400" baseline="0" dirty="0" smtClean="0"/>
                        <a:t> outside of  structure</a:t>
                      </a:r>
                      <a:endParaRPr lang="en-US" sz="1400" dirty="0"/>
                    </a:p>
                  </a:txBody>
                  <a:tcPr/>
                </a:tc>
                <a:tc>
                  <a:txBody>
                    <a:bodyPr/>
                    <a:lstStyle/>
                    <a:p>
                      <a:r>
                        <a:rPr lang="en-US" sz="1400" dirty="0" smtClean="0"/>
                        <a:t>Full use of color patterns inside and outside of structure</a:t>
                      </a:r>
                      <a:endParaRPr lang="en-US" sz="1400" dirty="0"/>
                    </a:p>
                  </a:txBody>
                  <a:tcPr/>
                </a:tc>
                <a:tc>
                  <a:txBody>
                    <a:bodyPr/>
                    <a:lstStyle/>
                    <a:p>
                      <a:r>
                        <a:rPr lang="en-US" sz="1400" dirty="0" smtClean="0"/>
                        <a:t>Full use of color patterns inside</a:t>
                      </a:r>
                      <a:r>
                        <a:rPr lang="en-US" sz="1400" baseline="0" dirty="0" smtClean="0"/>
                        <a:t> and outside of structure in complementary colors from color wheels </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Georgia" pitchFamily="18" charset="0"/>
              </a:rPr>
              <a:t>Drives instruction </a:t>
            </a:r>
          </a:p>
          <a:p>
            <a:r>
              <a:rPr lang="en-US" dirty="0" smtClean="0">
                <a:latin typeface="Georgia" pitchFamily="18" charset="0"/>
              </a:rPr>
              <a:t>Clearly articulated expectations</a:t>
            </a:r>
          </a:p>
          <a:p>
            <a:r>
              <a:rPr lang="en-US" dirty="0" smtClean="0">
                <a:latin typeface="Georgia" pitchFamily="18" charset="0"/>
              </a:rPr>
              <a:t>Students can take responsibility for learning </a:t>
            </a:r>
          </a:p>
          <a:p>
            <a:r>
              <a:rPr lang="en-US" dirty="0" smtClean="0">
                <a:latin typeface="Georgia" pitchFamily="18" charset="0"/>
              </a:rPr>
              <a:t>Consistency in scoring </a:t>
            </a:r>
            <a:endParaRPr lang="en-US" dirty="0">
              <a:latin typeface="Georgia" pitchFamily="18" charset="0"/>
            </a:endParaRPr>
          </a:p>
        </p:txBody>
      </p:sp>
      <p:sp>
        <p:nvSpPr>
          <p:cNvPr id="2" name="Title 1"/>
          <p:cNvSpPr>
            <a:spLocks noGrp="1"/>
          </p:cNvSpPr>
          <p:nvPr>
            <p:ph type="title"/>
          </p:nvPr>
        </p:nvSpPr>
        <p:spPr/>
        <p:txBody>
          <a:bodyPr/>
          <a:lstStyle/>
          <a:p>
            <a:pPr algn="ctr"/>
            <a:r>
              <a:rPr lang="en-US" dirty="0" smtClean="0">
                <a:latin typeface="Georgia" pitchFamily="18" charset="0"/>
              </a:rPr>
              <a:t>Why Rubrics?</a:t>
            </a:r>
            <a:endParaRPr lang="en-US" dirty="0">
              <a:latin typeface="Georgia" pitchFamily="18" charset="0"/>
            </a:endParaRPr>
          </a:p>
        </p:txBody>
      </p:sp>
      <p:pic>
        <p:nvPicPr>
          <p:cNvPr id="15362" name="Picture 2" descr="https://upload.wikimedia.org/wikipedia/commons/8/83/Rubric.jpg"/>
          <p:cNvPicPr>
            <a:picLocks noChangeAspect="1" noChangeArrowheads="1"/>
          </p:cNvPicPr>
          <p:nvPr/>
        </p:nvPicPr>
        <p:blipFill>
          <a:blip r:embed="rId3" cstate="print"/>
          <a:srcRect/>
          <a:stretch>
            <a:fillRect/>
          </a:stretch>
        </p:blipFill>
        <p:spPr bwMode="auto">
          <a:xfrm>
            <a:off x="-5562600" y="-7848600"/>
            <a:ext cx="3271694" cy="2834640"/>
          </a:xfrm>
          <a:prstGeom prst="rect">
            <a:avLst/>
          </a:prstGeom>
          <a:noFill/>
        </p:spPr>
      </p:pic>
      <p:pic>
        <p:nvPicPr>
          <p:cNvPr id="15366" name="Picture 6" descr="https://upload.wikimedia.org/wikipedia/commons/8/83/Rubric.jpg"/>
          <p:cNvPicPr>
            <a:picLocks noChangeAspect="1" noChangeArrowheads="1"/>
          </p:cNvPicPr>
          <p:nvPr/>
        </p:nvPicPr>
        <p:blipFill>
          <a:blip r:embed="rId4" cstate="print"/>
          <a:srcRect/>
          <a:stretch>
            <a:fillRect/>
          </a:stretch>
        </p:blipFill>
        <p:spPr bwMode="auto">
          <a:xfrm>
            <a:off x="5105400" y="3429000"/>
            <a:ext cx="3505200" cy="30369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000" i="1" dirty="0" smtClean="0"/>
              <a:t>Why is the setting of “The Cave of the Oilbird” important? Use two details from the story to support your response (</a:t>
            </a:r>
            <a:r>
              <a:rPr lang="en-US" sz="3000" dirty="0" smtClean="0"/>
              <a:t>RL.4.3)</a:t>
            </a:r>
          </a:p>
          <a:p>
            <a:pPr lvl="2"/>
            <a:r>
              <a:rPr lang="en-US" sz="1800" dirty="0" smtClean="0"/>
              <a:t>A reason the setting of ‘The Cave of the Oilbird” is important is because the words that </a:t>
            </a:r>
            <a:r>
              <a:rPr lang="en-US" sz="1800" dirty="0" err="1" smtClean="0"/>
              <a:t>Manuelo</a:t>
            </a:r>
            <a:r>
              <a:rPr lang="en-US" sz="1800" dirty="0" smtClean="0"/>
              <a:t> said, “If you hurry in the rainforest, you could miss something very interesting and very beautiful.” makes sense. One other reason is that you could get lost in the rain forest very easily. </a:t>
            </a:r>
          </a:p>
          <a:p>
            <a:pPr lvl="2"/>
            <a:r>
              <a:rPr lang="en-US" sz="1800" dirty="0" smtClean="0"/>
              <a:t>The setting of ‘The Cave of the Oilbird” is important is because it explains the amount of birds that live in habitat. For example, it says, “then more heads appear around the eyes.” Another example is when Carla thinks to herself, “There must be hundreds of them staring at me.” </a:t>
            </a:r>
          </a:p>
          <a:p>
            <a:pPr lvl="2"/>
            <a:r>
              <a:rPr lang="en-US" sz="1800" dirty="0" smtClean="0"/>
              <a:t>The setting of “The Cave of the Oilbird” is important because the author wanted us to see a picture in our mind while informing us the oilbird is also extinct. </a:t>
            </a:r>
          </a:p>
          <a:p>
            <a:endParaRPr lang="en-US" sz="2600" dirty="0" smtClean="0"/>
          </a:p>
          <a:p>
            <a:r>
              <a:rPr lang="en-US" sz="2600" dirty="0" smtClean="0"/>
              <a:t>How would you score these responses?</a:t>
            </a:r>
          </a:p>
          <a:p>
            <a:pPr lvl="2"/>
            <a:endParaRPr lang="en-US" sz="1800" dirty="0" smtClean="0"/>
          </a:p>
          <a:p>
            <a:pPr lvl="2"/>
            <a:endParaRPr lang="en-US" sz="1800" dirty="0" smtClean="0"/>
          </a:p>
          <a:p>
            <a:pPr lvl="2">
              <a:buNone/>
            </a:pPr>
            <a:endParaRPr lang="en-US" sz="1800" dirty="0" smtClean="0"/>
          </a:p>
          <a:p>
            <a:pPr lvl="2"/>
            <a:endParaRPr lang="en-US" sz="1800" dirty="0" smtClean="0"/>
          </a:p>
          <a:p>
            <a:pPr lvl="2"/>
            <a:endParaRPr lang="en-US" dirty="0" smtClean="0"/>
          </a:p>
          <a:p>
            <a:pPr lvl="2"/>
            <a:endParaRPr lang="en-US" dirty="0"/>
          </a:p>
        </p:txBody>
      </p:sp>
      <p:sp>
        <p:nvSpPr>
          <p:cNvPr id="2" name="Title 1"/>
          <p:cNvSpPr>
            <a:spLocks noGrp="1"/>
          </p:cNvSpPr>
          <p:nvPr>
            <p:ph type="title"/>
          </p:nvPr>
        </p:nvSpPr>
        <p:spPr>
          <a:xfrm>
            <a:off x="457200" y="274638"/>
            <a:ext cx="8534400" cy="1143000"/>
          </a:xfrm>
        </p:spPr>
        <p:txBody>
          <a:bodyPr>
            <a:normAutofit fontScale="90000"/>
          </a:bodyPr>
          <a:lstStyle/>
          <a:p>
            <a:r>
              <a:rPr lang="en-US" dirty="0" smtClean="0">
                <a:latin typeface="Georgia" pitchFamily="18" charset="0"/>
              </a:rPr>
              <a:t>Short Response Questions (2 pts.) </a:t>
            </a:r>
            <a:endParaRPr lang="en-US" dirty="0">
              <a:latin typeface="Georgia" pitchFamily="18" charset="0"/>
            </a:endParaRPr>
          </a:p>
        </p:txBody>
      </p:sp>
      <p:sp>
        <p:nvSpPr>
          <p:cNvPr id="4" name="Rectangle 3"/>
          <p:cNvSpPr/>
          <p:nvPr/>
        </p:nvSpPr>
        <p:spPr>
          <a:xfrm>
            <a:off x="1371600" y="3505200"/>
            <a:ext cx="7162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71600" y="4343400"/>
            <a:ext cx="71628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3000" y="1295400"/>
          <a:ext cx="6858000" cy="4998720"/>
        </p:xfrm>
        <a:graphic>
          <a:graphicData uri="http://schemas.openxmlformats.org/drawingml/2006/table">
            <a:tbl>
              <a:tblPr/>
              <a:tblGrid>
                <a:gridCol w="2174488"/>
                <a:gridCol w="4683512"/>
              </a:tblGrid>
              <a:tr h="208722">
                <a:tc>
                  <a:txBody>
                    <a:bodyPr/>
                    <a:lstStyle/>
                    <a:p>
                      <a:pPr marL="0" marR="0" algn="ctr">
                        <a:spcBef>
                          <a:spcPts val="0"/>
                        </a:spcBef>
                        <a:spcAft>
                          <a:spcPts val="0"/>
                        </a:spcAft>
                      </a:pPr>
                      <a:r>
                        <a:rPr lang="en-US" sz="2000" b="1" dirty="0">
                          <a:latin typeface="Times New Roman"/>
                          <a:ea typeface="Times New Roman"/>
                        </a:rPr>
                        <a:t>Score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Times New Roman"/>
                        </a:rPr>
                        <a:t>Response Feature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5939">
                <a:tc>
                  <a:txBody>
                    <a:bodyPr/>
                    <a:lstStyle/>
                    <a:p>
                      <a:pPr marL="0" marR="0" algn="ctr">
                        <a:spcBef>
                          <a:spcPts val="0"/>
                        </a:spcBef>
                        <a:spcAft>
                          <a:spcPts val="0"/>
                        </a:spcAft>
                      </a:pPr>
                      <a:r>
                        <a:rPr lang="en-US" sz="2000" b="1" dirty="0">
                          <a:latin typeface="Times New Roman"/>
                          <a:ea typeface="Times New Roman"/>
                        </a:rPr>
                        <a:t>2 Point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tabLst>
                          <a:tab pos="600075" algn="l"/>
                        </a:tabLst>
                      </a:pPr>
                      <a:r>
                        <a:rPr lang="en-US" sz="1400" b="1" dirty="0">
                          <a:latin typeface="Times New Roman"/>
                          <a:ea typeface="Times New Roman"/>
                        </a:rPr>
                        <a:t>Valid inferences and/or claims</a:t>
                      </a:r>
                      <a:r>
                        <a:rPr lang="en-US" sz="1400" dirty="0">
                          <a:latin typeface="Times New Roman"/>
                          <a:ea typeface="Times New Roman"/>
                        </a:rPr>
                        <a:t> from the text </a:t>
                      </a:r>
                      <a:r>
                        <a:rPr lang="en-US" sz="1400" i="1" dirty="0">
                          <a:latin typeface="Times New Roman"/>
                          <a:ea typeface="Times New Roman"/>
                        </a:rPr>
                        <a:t>where required by the prompt</a:t>
                      </a:r>
                      <a:endParaRPr lang="en-US" sz="1400" dirty="0">
                        <a:latin typeface="Times New Roman"/>
                        <a:ea typeface="Times New Roman"/>
                      </a:endParaRPr>
                    </a:p>
                    <a:p>
                      <a:pPr marL="342900" marR="0" lvl="0" indent="-342900">
                        <a:spcBef>
                          <a:spcPts val="0"/>
                        </a:spcBef>
                        <a:spcAft>
                          <a:spcPts val="0"/>
                        </a:spcAft>
                        <a:buFont typeface="Symbol"/>
                        <a:buChar char=""/>
                        <a:tabLst>
                          <a:tab pos="600075" algn="l"/>
                        </a:tabLst>
                      </a:pPr>
                      <a:r>
                        <a:rPr lang="en-US" sz="1400" b="1" dirty="0">
                          <a:latin typeface="Times New Roman"/>
                          <a:ea typeface="Times New Roman"/>
                        </a:rPr>
                        <a:t>Evidence of analysis of the text</a:t>
                      </a:r>
                      <a:r>
                        <a:rPr lang="en-US" sz="1400" dirty="0">
                          <a:latin typeface="Times New Roman"/>
                          <a:ea typeface="Times New Roman"/>
                        </a:rPr>
                        <a:t> </a:t>
                      </a:r>
                      <a:r>
                        <a:rPr lang="en-US" sz="1400" i="1" dirty="0">
                          <a:latin typeface="Times New Roman"/>
                          <a:ea typeface="Times New Roman"/>
                        </a:rPr>
                        <a:t>where required by the prompt</a:t>
                      </a:r>
                      <a:endParaRPr lang="en-US" sz="1400" dirty="0">
                        <a:latin typeface="Times New Roman"/>
                        <a:ea typeface="Times New Roman"/>
                      </a:endParaRPr>
                    </a:p>
                    <a:p>
                      <a:pPr marL="342900" marR="0" lvl="0" indent="-342900">
                        <a:spcBef>
                          <a:spcPts val="0"/>
                        </a:spcBef>
                        <a:spcAft>
                          <a:spcPts val="0"/>
                        </a:spcAft>
                        <a:buFont typeface="Symbol"/>
                        <a:buChar char=""/>
                        <a:tabLst>
                          <a:tab pos="600075" algn="l"/>
                        </a:tabLst>
                      </a:pPr>
                      <a:r>
                        <a:rPr lang="en-US" sz="1400" b="1" dirty="0">
                          <a:latin typeface="Times New Roman"/>
                          <a:ea typeface="Times New Roman"/>
                        </a:rPr>
                        <a:t>Relevant</a:t>
                      </a:r>
                      <a:r>
                        <a:rPr lang="en-US" sz="1400" dirty="0">
                          <a:latin typeface="Times New Roman"/>
                          <a:ea typeface="Times New Roman"/>
                        </a:rPr>
                        <a:t> facts, definitions, concrete details, and/or other information from the text to develop response </a:t>
                      </a:r>
                      <a:r>
                        <a:rPr lang="en-US" sz="1400" i="1" dirty="0">
                          <a:latin typeface="Times New Roman"/>
                          <a:ea typeface="Times New Roman"/>
                        </a:rPr>
                        <a:t>according to the requirements of the prompt</a:t>
                      </a:r>
                      <a:endParaRPr lang="en-US" sz="1400" dirty="0">
                        <a:latin typeface="Times New Roman"/>
                        <a:ea typeface="Times New Roman"/>
                      </a:endParaRPr>
                    </a:p>
                    <a:p>
                      <a:pPr marL="342900" marR="0" lvl="0" indent="-342900">
                        <a:spcBef>
                          <a:spcPts val="0"/>
                        </a:spcBef>
                        <a:spcAft>
                          <a:spcPts val="0"/>
                        </a:spcAft>
                        <a:buFont typeface="Symbol"/>
                        <a:buChar char=""/>
                        <a:tabLst>
                          <a:tab pos="600075" algn="l"/>
                        </a:tabLst>
                      </a:pPr>
                      <a:r>
                        <a:rPr lang="en-US" sz="1400" b="1" dirty="0">
                          <a:latin typeface="Times New Roman"/>
                          <a:ea typeface="Times New Roman"/>
                        </a:rPr>
                        <a:t>Sufficient number</a:t>
                      </a:r>
                      <a:r>
                        <a:rPr lang="en-US" sz="1400" dirty="0">
                          <a:latin typeface="Times New Roman"/>
                          <a:ea typeface="Times New Roman"/>
                        </a:rPr>
                        <a:t> of facts, definitions, concrete details, and/or other information from the text </a:t>
                      </a:r>
                      <a:r>
                        <a:rPr lang="en-US" sz="1400" i="1" dirty="0">
                          <a:latin typeface="Times New Roman"/>
                          <a:ea typeface="Times New Roman"/>
                        </a:rPr>
                        <a:t>as required by the prompt</a:t>
                      </a:r>
                      <a:endParaRPr lang="en-US" sz="1400" dirty="0">
                        <a:latin typeface="Times New Roman"/>
                        <a:ea typeface="Times New Roman"/>
                      </a:endParaRPr>
                    </a:p>
                    <a:p>
                      <a:pPr marL="342900" marR="0" lvl="0" indent="-342900">
                        <a:spcBef>
                          <a:spcPts val="0"/>
                        </a:spcBef>
                        <a:spcAft>
                          <a:spcPts val="0"/>
                        </a:spcAft>
                        <a:buFont typeface="Symbol"/>
                        <a:buChar char=""/>
                        <a:tabLst>
                          <a:tab pos="600075" algn="l"/>
                        </a:tabLst>
                      </a:pPr>
                      <a:r>
                        <a:rPr lang="en-US" sz="1400" dirty="0">
                          <a:latin typeface="Times New Roman"/>
                          <a:ea typeface="Times New Roman"/>
                        </a:rPr>
                        <a:t>Complete sentences where </a:t>
                      </a:r>
                      <a:r>
                        <a:rPr lang="en-US" sz="1400" u="sng" dirty="0">
                          <a:latin typeface="Times New Roman"/>
                          <a:ea typeface="Times New Roman"/>
                        </a:rPr>
                        <a:t>errors do not impact readability</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2330">
                <a:tc>
                  <a:txBody>
                    <a:bodyPr/>
                    <a:lstStyle/>
                    <a:p>
                      <a:pPr marL="0" marR="0" algn="ctr">
                        <a:spcBef>
                          <a:spcPts val="0"/>
                        </a:spcBef>
                        <a:spcAft>
                          <a:spcPts val="0"/>
                        </a:spcAft>
                      </a:pPr>
                      <a:r>
                        <a:rPr lang="en-US" sz="2000" b="1" dirty="0">
                          <a:latin typeface="Times New Roman"/>
                          <a:ea typeface="Times New Roman"/>
                        </a:rPr>
                        <a:t>1 Point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Symbol"/>
                        <a:buChar char=""/>
                        <a:tabLst>
                          <a:tab pos="457200" algn="l"/>
                        </a:tabLst>
                      </a:pPr>
                      <a:r>
                        <a:rPr lang="en-US" sz="1400" dirty="0">
                          <a:latin typeface="Times New Roman"/>
                          <a:ea typeface="Times New Roman"/>
                        </a:rPr>
                        <a:t>A </a:t>
                      </a:r>
                      <a:r>
                        <a:rPr lang="en-US" sz="1400" b="1" dirty="0">
                          <a:latin typeface="Times New Roman"/>
                          <a:ea typeface="Times New Roman"/>
                        </a:rPr>
                        <a:t>mostly literal</a:t>
                      </a:r>
                      <a:r>
                        <a:rPr lang="en-US" sz="1400" dirty="0">
                          <a:latin typeface="Times New Roman"/>
                          <a:ea typeface="Times New Roman"/>
                        </a:rPr>
                        <a:t> recounting of events or details from the text </a:t>
                      </a:r>
                      <a:r>
                        <a:rPr lang="en-US" sz="1400" i="1" dirty="0">
                          <a:latin typeface="Times New Roman"/>
                          <a:ea typeface="Times New Roman"/>
                        </a:rPr>
                        <a:t>as required by the prompt</a:t>
                      </a:r>
                      <a:endParaRPr lang="en-US" sz="1400" dirty="0">
                        <a:latin typeface="Times New Roman"/>
                        <a:ea typeface="Times New Roman"/>
                      </a:endParaRPr>
                    </a:p>
                    <a:p>
                      <a:pPr marL="342900" marR="0" lvl="0" indent="-342900" algn="just">
                        <a:spcBef>
                          <a:spcPts val="0"/>
                        </a:spcBef>
                        <a:spcAft>
                          <a:spcPts val="0"/>
                        </a:spcAft>
                        <a:buFont typeface="Symbol"/>
                        <a:buChar char=""/>
                        <a:tabLst>
                          <a:tab pos="457200" algn="l"/>
                        </a:tabLst>
                      </a:pPr>
                      <a:r>
                        <a:rPr lang="en-US" sz="1400" b="1" dirty="0">
                          <a:latin typeface="Times New Roman"/>
                          <a:ea typeface="Times New Roman"/>
                        </a:rPr>
                        <a:t>Some</a:t>
                      </a:r>
                      <a:r>
                        <a:rPr lang="en-US" sz="1400" dirty="0">
                          <a:latin typeface="Times New Roman"/>
                          <a:ea typeface="Times New Roman"/>
                        </a:rPr>
                        <a:t> relevant facts, definitions, concrete details, and/or other information from the text to develop response </a:t>
                      </a:r>
                      <a:r>
                        <a:rPr lang="en-US" sz="1400" i="1" dirty="0">
                          <a:latin typeface="Times New Roman"/>
                          <a:ea typeface="Times New Roman"/>
                        </a:rPr>
                        <a:t>according to the requirements of the prompt</a:t>
                      </a:r>
                      <a:endParaRPr lang="en-US" sz="1400" dirty="0">
                        <a:latin typeface="Times New Roman"/>
                        <a:ea typeface="Times New Roman"/>
                      </a:endParaRPr>
                    </a:p>
                    <a:p>
                      <a:pPr marL="342900" marR="0" lvl="0" indent="-342900" algn="just">
                        <a:spcBef>
                          <a:spcPts val="0"/>
                        </a:spcBef>
                        <a:spcAft>
                          <a:spcPts val="0"/>
                        </a:spcAft>
                        <a:buFont typeface="Symbol"/>
                        <a:buChar char=""/>
                        <a:tabLst>
                          <a:tab pos="457200" algn="l"/>
                        </a:tabLst>
                      </a:pPr>
                      <a:r>
                        <a:rPr lang="en-US" sz="1400" b="1" dirty="0">
                          <a:latin typeface="Times New Roman"/>
                          <a:ea typeface="Times New Roman"/>
                        </a:rPr>
                        <a:t>Incomplete sentences</a:t>
                      </a:r>
                      <a:r>
                        <a:rPr lang="en-US" sz="1400" dirty="0">
                          <a:latin typeface="Times New Roman"/>
                          <a:ea typeface="Times New Roman"/>
                        </a:rPr>
                        <a:t> or bullets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609">
                <a:tc>
                  <a:txBody>
                    <a:bodyPr/>
                    <a:lstStyle/>
                    <a:p>
                      <a:pPr marL="0" marR="0" algn="ctr">
                        <a:spcBef>
                          <a:spcPts val="0"/>
                        </a:spcBef>
                        <a:spcAft>
                          <a:spcPts val="0"/>
                        </a:spcAft>
                      </a:pPr>
                      <a:r>
                        <a:rPr lang="en-US" sz="2000" b="1" dirty="0">
                          <a:latin typeface="Times New Roman"/>
                          <a:ea typeface="Times New Roman"/>
                        </a:rPr>
                        <a:t>0 Point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tabLst>
                          <a:tab pos="457200" algn="l"/>
                        </a:tabLst>
                      </a:pPr>
                      <a:r>
                        <a:rPr lang="en-US" sz="1400" dirty="0">
                          <a:latin typeface="Times New Roman"/>
                          <a:ea typeface="Times New Roman"/>
                        </a:rPr>
                        <a:t>A response that does not address any of the requirements of the prompt or is totally inaccurate</a:t>
                      </a:r>
                    </a:p>
                    <a:p>
                      <a:pPr marL="342900" marR="0" lvl="0" indent="-342900">
                        <a:spcBef>
                          <a:spcPts val="0"/>
                        </a:spcBef>
                        <a:spcAft>
                          <a:spcPts val="0"/>
                        </a:spcAft>
                        <a:buFont typeface="Symbol"/>
                        <a:buChar char=""/>
                        <a:tabLst>
                          <a:tab pos="457200" algn="l"/>
                        </a:tabLst>
                      </a:pPr>
                      <a:r>
                        <a:rPr lang="en-US" sz="1400" dirty="0">
                          <a:latin typeface="Times New Roman"/>
                          <a:ea typeface="Times New Roman"/>
                        </a:rPr>
                        <a:t>No response (blank answer)</a:t>
                      </a:r>
                    </a:p>
                    <a:p>
                      <a:pPr marL="342900" marR="0" lvl="0" indent="-342900">
                        <a:spcBef>
                          <a:spcPts val="0"/>
                        </a:spcBef>
                        <a:spcAft>
                          <a:spcPts val="0"/>
                        </a:spcAft>
                        <a:buFont typeface="Symbol"/>
                        <a:buChar char=""/>
                        <a:tabLst>
                          <a:tab pos="457200" algn="l"/>
                        </a:tabLst>
                      </a:pPr>
                      <a:r>
                        <a:rPr lang="en-US" sz="1400" dirty="0">
                          <a:latin typeface="Times New Roman"/>
                          <a:ea typeface="Times New Roman"/>
                        </a:rPr>
                        <a:t>A response that is not written in English</a:t>
                      </a:r>
                    </a:p>
                    <a:p>
                      <a:pPr marL="342900" marR="0" lvl="0" indent="-342900">
                        <a:spcBef>
                          <a:spcPts val="0"/>
                        </a:spcBef>
                        <a:spcAft>
                          <a:spcPts val="0"/>
                        </a:spcAft>
                        <a:buFont typeface="Symbol"/>
                        <a:buChar char=""/>
                        <a:tabLst>
                          <a:tab pos="457200" algn="l"/>
                        </a:tabLst>
                      </a:pPr>
                      <a:r>
                        <a:rPr lang="en-US" sz="1400" dirty="0">
                          <a:latin typeface="Times New Roman"/>
                          <a:ea typeface="Times New Roman"/>
                        </a:rPr>
                        <a:t>A response that is unintelligible or indecipherable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en-US" dirty="0" smtClean="0">
                <a:latin typeface="Georgia" pitchFamily="18" charset="0"/>
              </a:rPr>
              <a:t>2- Point Short Response Rubric </a:t>
            </a:r>
            <a:endParaRPr lang="en-US" dirty="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400" i="1" dirty="0" smtClean="0"/>
              <a:t>Why is the setting of “The Cave of the Oilbird” important? Use two details from the story to support your response ( </a:t>
            </a:r>
            <a:r>
              <a:rPr lang="en-US" sz="1400" dirty="0" smtClean="0"/>
              <a:t>RL.4.3</a:t>
            </a:r>
            <a:r>
              <a:rPr lang="en-US" sz="1400" dirty="0" smtClean="0"/>
              <a:t>)</a:t>
            </a:r>
          </a:p>
          <a:p>
            <a:endParaRPr lang="en-US" sz="1400" dirty="0" smtClean="0"/>
          </a:p>
          <a:p>
            <a:pPr>
              <a:buNone/>
            </a:pPr>
            <a:r>
              <a:rPr lang="en-US" sz="2800" b="1" dirty="0" smtClean="0">
                <a:solidFill>
                  <a:srgbClr val="00B050"/>
                </a:solidFill>
              </a:rPr>
              <a:t>SCORE: 1 Point </a:t>
            </a:r>
            <a:endParaRPr lang="en-US" sz="2800" b="1" dirty="0" smtClean="0">
              <a:solidFill>
                <a:srgbClr val="00B050"/>
              </a:solidFill>
            </a:endParaRPr>
          </a:p>
          <a:p>
            <a:pPr lvl="1"/>
            <a:r>
              <a:rPr lang="en-US" sz="2600" dirty="0" smtClean="0">
                <a:latin typeface="Georgia" pitchFamily="18" charset="0"/>
              </a:rPr>
              <a:t>A reason the setting of ‘The Cave of the Oilbird” is important is because the words that </a:t>
            </a:r>
            <a:r>
              <a:rPr lang="en-US" sz="2600" dirty="0" err="1" smtClean="0">
                <a:latin typeface="Georgia" pitchFamily="18" charset="0"/>
              </a:rPr>
              <a:t>Manuelo</a:t>
            </a:r>
            <a:r>
              <a:rPr lang="en-US" sz="2600" dirty="0" smtClean="0">
                <a:latin typeface="Georgia" pitchFamily="18" charset="0"/>
              </a:rPr>
              <a:t> said, “</a:t>
            </a:r>
            <a:r>
              <a:rPr lang="en-US" sz="2600" dirty="0" smtClean="0">
                <a:solidFill>
                  <a:srgbClr val="FF0000"/>
                </a:solidFill>
                <a:latin typeface="Georgia" pitchFamily="18" charset="0"/>
              </a:rPr>
              <a:t>If you hurry in the rainforest, you could miss something very interesting and very beautiful.” makes sense</a:t>
            </a:r>
            <a:r>
              <a:rPr lang="en-US" sz="2600" dirty="0" smtClean="0">
                <a:latin typeface="Georgia" pitchFamily="18" charset="0"/>
              </a:rPr>
              <a:t>. </a:t>
            </a:r>
            <a:r>
              <a:rPr lang="en-US" sz="2600" dirty="0" smtClean="0">
                <a:solidFill>
                  <a:srgbClr val="FF0000"/>
                </a:solidFill>
                <a:latin typeface="Georgia" pitchFamily="18" charset="0"/>
              </a:rPr>
              <a:t>One other reason is that you could get lost in the rain forest very easily. </a:t>
            </a:r>
          </a:p>
          <a:p>
            <a:pPr lvl="2">
              <a:buNone/>
            </a:pPr>
            <a:endParaRPr lang="en-US" sz="1800" dirty="0" smtClean="0"/>
          </a:p>
          <a:p>
            <a:pPr lvl="2">
              <a:buNone/>
            </a:pPr>
            <a:endParaRPr lang="en-US" sz="1800" dirty="0" smtClean="0"/>
          </a:p>
          <a:p>
            <a:endParaRPr lang="en-US" dirty="0"/>
          </a:p>
        </p:txBody>
      </p:sp>
      <p:sp>
        <p:nvSpPr>
          <p:cNvPr id="2" name="Title 1"/>
          <p:cNvSpPr>
            <a:spLocks noGrp="1"/>
          </p:cNvSpPr>
          <p:nvPr>
            <p:ph type="title"/>
          </p:nvPr>
        </p:nvSpPr>
        <p:spPr/>
        <p:txBody>
          <a:bodyPr/>
          <a:lstStyle/>
          <a:p>
            <a:pPr algn="ctr"/>
            <a:r>
              <a:rPr lang="en-US" dirty="0" smtClean="0">
                <a:latin typeface="Georgia" pitchFamily="18" charset="0"/>
              </a:rPr>
              <a:t>Let’s Take a Second Look</a:t>
            </a:r>
            <a:endParaRPr lang="en-US" dirty="0">
              <a:latin typeface="Georgia" pitchFamily="18" charset="0"/>
            </a:endParaRPr>
          </a:p>
        </p:txBody>
      </p:sp>
      <p:cxnSp>
        <p:nvCxnSpPr>
          <p:cNvPr id="7" name="Straight Arrow Connector 6"/>
          <p:cNvCxnSpPr/>
          <p:nvPr/>
        </p:nvCxnSpPr>
        <p:spPr>
          <a:xfrm rot="10800000">
            <a:off x="4495800" y="4724400"/>
            <a:ext cx="228600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5334000"/>
            <a:ext cx="1676400" cy="461665"/>
          </a:xfrm>
          <a:prstGeom prst="rect">
            <a:avLst/>
          </a:prstGeom>
          <a:noFill/>
        </p:spPr>
        <p:txBody>
          <a:bodyPr wrap="square" rtlCol="0">
            <a:spAutoFit/>
          </a:bodyPr>
          <a:lstStyle/>
          <a:p>
            <a:r>
              <a:rPr lang="en-US" sz="2400" dirty="0" smtClean="0">
                <a:latin typeface="Georgia" pitchFamily="18" charset="0"/>
              </a:rPr>
              <a:t>Detail # 1</a:t>
            </a:r>
            <a:endParaRPr lang="en-US" sz="2400" dirty="0">
              <a:latin typeface="Georgia" pitchFamily="18" charset="0"/>
            </a:endParaRPr>
          </a:p>
        </p:txBody>
      </p:sp>
      <p:cxnSp>
        <p:nvCxnSpPr>
          <p:cNvPr id="14" name="Straight Arrow Connector 13"/>
          <p:cNvCxnSpPr/>
          <p:nvPr/>
        </p:nvCxnSpPr>
        <p:spPr>
          <a:xfrm rot="5400000" flipH="1" flipV="1">
            <a:off x="419100" y="4305300"/>
            <a:ext cx="1447800" cy="7620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858000" y="5105400"/>
            <a:ext cx="1828800" cy="461665"/>
          </a:xfrm>
          <a:prstGeom prst="rect">
            <a:avLst/>
          </a:prstGeom>
        </p:spPr>
        <p:txBody>
          <a:bodyPr wrap="square">
            <a:spAutoFit/>
          </a:bodyPr>
          <a:lstStyle/>
          <a:p>
            <a:pPr algn="ctr"/>
            <a:r>
              <a:rPr lang="en-US" sz="2400" b="1" dirty="0" smtClean="0">
                <a:latin typeface="Georgia" pitchFamily="18" charset="0"/>
              </a:rPr>
              <a:t>Detail # 2</a:t>
            </a:r>
            <a:endParaRPr lang="en-US" sz="2400" b="1"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2" indent="-256032">
              <a:spcBef>
                <a:spcPts val="400"/>
              </a:spcBef>
              <a:buClr>
                <a:schemeClr val="accent1"/>
              </a:buClr>
              <a:buSzPct val="68000"/>
              <a:buNone/>
            </a:pPr>
            <a:r>
              <a:rPr lang="en-US" sz="1800" i="1" dirty="0" smtClean="0"/>
              <a:t>Why is the setting of “The Cave of the Oilbird” important? </a:t>
            </a:r>
          </a:p>
          <a:p>
            <a:pPr marL="365760" lvl="2" indent="-256032">
              <a:spcBef>
                <a:spcPts val="400"/>
              </a:spcBef>
              <a:buClr>
                <a:schemeClr val="accent1"/>
              </a:buClr>
              <a:buSzPct val="68000"/>
              <a:buNone/>
            </a:pPr>
            <a:r>
              <a:rPr lang="en-US" sz="1800" i="1" dirty="0" smtClean="0"/>
              <a:t>Use two details from the story to support your response</a:t>
            </a:r>
            <a:r>
              <a:rPr lang="en-US" sz="1800" dirty="0" smtClean="0"/>
              <a:t>)</a:t>
            </a:r>
          </a:p>
          <a:p>
            <a:pPr marL="365760" lvl="2" indent="-256032">
              <a:spcBef>
                <a:spcPts val="400"/>
              </a:spcBef>
              <a:buClr>
                <a:schemeClr val="accent1"/>
              </a:buClr>
              <a:buSzPct val="68000"/>
              <a:buNone/>
            </a:pPr>
            <a:r>
              <a:rPr lang="en-US" sz="2800" b="1" dirty="0" smtClean="0">
                <a:solidFill>
                  <a:srgbClr val="00B050"/>
                </a:solidFill>
              </a:rPr>
              <a:t>SCORE: </a:t>
            </a:r>
            <a:r>
              <a:rPr lang="en-US" sz="2800" b="1" dirty="0" smtClean="0">
                <a:solidFill>
                  <a:srgbClr val="00B050"/>
                </a:solidFill>
              </a:rPr>
              <a:t>2 Points</a:t>
            </a:r>
            <a:endParaRPr lang="en-US" sz="2800" b="1" dirty="0" smtClean="0">
              <a:solidFill>
                <a:srgbClr val="00B050"/>
              </a:solidFill>
            </a:endParaRPr>
          </a:p>
          <a:p>
            <a:pPr marL="365760" lvl="2" indent="-256032">
              <a:spcBef>
                <a:spcPts val="400"/>
              </a:spcBef>
              <a:buClr>
                <a:schemeClr val="accent1"/>
              </a:buClr>
              <a:buSzPct val="68000"/>
              <a:buNone/>
            </a:pPr>
            <a:endParaRPr lang="en-US" sz="1800" dirty="0" smtClean="0"/>
          </a:p>
          <a:p>
            <a:pPr marL="365760" lvl="2" indent="-256032">
              <a:spcBef>
                <a:spcPts val="400"/>
              </a:spcBef>
              <a:buClr>
                <a:schemeClr val="accent1"/>
              </a:buClr>
              <a:buSzPct val="68000"/>
              <a:buFont typeface="Wingdings 3"/>
              <a:buChar char=""/>
            </a:pPr>
            <a:r>
              <a:rPr lang="en-US" sz="2800" dirty="0" smtClean="0">
                <a:latin typeface="Georgia" pitchFamily="18" charset="0"/>
              </a:rPr>
              <a:t>The </a:t>
            </a:r>
            <a:r>
              <a:rPr lang="en-US" sz="2800" dirty="0" smtClean="0">
                <a:latin typeface="Georgia" pitchFamily="18" charset="0"/>
              </a:rPr>
              <a:t>setting of ‘The Cave of the Oilbird” is important is </a:t>
            </a:r>
            <a:r>
              <a:rPr lang="en-US" sz="2800" b="1" dirty="0" smtClean="0">
                <a:solidFill>
                  <a:srgbClr val="0000FF"/>
                </a:solidFill>
                <a:latin typeface="Georgia" pitchFamily="18" charset="0"/>
              </a:rPr>
              <a:t>because it explains the amount of birds that live in habitat.</a:t>
            </a:r>
            <a:r>
              <a:rPr lang="en-US" sz="2800" dirty="0" smtClean="0">
                <a:latin typeface="Georgia" pitchFamily="18" charset="0"/>
              </a:rPr>
              <a:t> For example,</a:t>
            </a:r>
            <a:r>
              <a:rPr lang="en-US" sz="2800" dirty="0" smtClean="0">
                <a:solidFill>
                  <a:srgbClr val="FF0000"/>
                </a:solidFill>
                <a:latin typeface="Georgia" pitchFamily="18" charset="0"/>
              </a:rPr>
              <a:t> it says, “then more heads appear around the eyes.”</a:t>
            </a:r>
            <a:r>
              <a:rPr lang="en-US" sz="2800" dirty="0" smtClean="0">
                <a:latin typeface="Georgia" pitchFamily="18" charset="0"/>
              </a:rPr>
              <a:t> Another example is </a:t>
            </a:r>
            <a:r>
              <a:rPr lang="en-US" sz="2800" dirty="0" smtClean="0">
                <a:solidFill>
                  <a:srgbClr val="FF0000"/>
                </a:solidFill>
                <a:latin typeface="Georgia" pitchFamily="18" charset="0"/>
              </a:rPr>
              <a:t>when Carla thinks to herself, “There must be hundreds of them staring at me.” </a:t>
            </a:r>
          </a:p>
          <a:p>
            <a:endParaRPr lang="en-US" sz="2800" dirty="0"/>
          </a:p>
        </p:txBody>
      </p:sp>
      <p:sp>
        <p:nvSpPr>
          <p:cNvPr id="3" name="Title 2"/>
          <p:cNvSpPr>
            <a:spLocks noGrp="1"/>
          </p:cNvSpPr>
          <p:nvPr>
            <p:ph type="title"/>
          </p:nvPr>
        </p:nvSpPr>
        <p:spPr/>
        <p:txBody>
          <a:bodyPr/>
          <a:lstStyle/>
          <a:p>
            <a:pPr algn="ctr"/>
            <a:r>
              <a:rPr lang="en-US" dirty="0" smtClean="0">
                <a:latin typeface="Georgia" pitchFamily="18" charset="0"/>
              </a:rPr>
              <a:t>Let’s Take a Second Look</a:t>
            </a:r>
            <a:endParaRPr lang="en-US" dirty="0"/>
          </a:p>
        </p:txBody>
      </p:sp>
      <p:sp>
        <p:nvSpPr>
          <p:cNvPr id="4" name="Rectangle 3"/>
          <p:cNvSpPr/>
          <p:nvPr/>
        </p:nvSpPr>
        <p:spPr>
          <a:xfrm>
            <a:off x="7565007" y="1828800"/>
            <a:ext cx="1578993" cy="461665"/>
          </a:xfrm>
          <a:prstGeom prst="rect">
            <a:avLst/>
          </a:prstGeom>
        </p:spPr>
        <p:txBody>
          <a:bodyPr wrap="square">
            <a:spAutoFit/>
          </a:bodyPr>
          <a:lstStyle/>
          <a:p>
            <a:r>
              <a:rPr lang="en-US" sz="2400" b="1" dirty="0" smtClean="0">
                <a:latin typeface="Georgia" pitchFamily="18" charset="0"/>
              </a:rPr>
              <a:t>CLAIM</a:t>
            </a:r>
            <a:endParaRPr lang="en-US" sz="2400" b="1" dirty="0">
              <a:latin typeface="Georgia" pitchFamily="18" charset="0"/>
            </a:endParaRPr>
          </a:p>
        </p:txBody>
      </p:sp>
      <p:sp>
        <p:nvSpPr>
          <p:cNvPr id="5" name="Rectangle 4"/>
          <p:cNvSpPr/>
          <p:nvPr/>
        </p:nvSpPr>
        <p:spPr>
          <a:xfrm>
            <a:off x="457200" y="5410200"/>
            <a:ext cx="1661032" cy="461665"/>
          </a:xfrm>
          <a:prstGeom prst="rect">
            <a:avLst/>
          </a:prstGeom>
        </p:spPr>
        <p:txBody>
          <a:bodyPr wrap="none">
            <a:spAutoFit/>
          </a:bodyPr>
          <a:lstStyle/>
          <a:p>
            <a:r>
              <a:rPr lang="en-US" sz="2400" b="1" dirty="0" smtClean="0">
                <a:latin typeface="Georgia" pitchFamily="18" charset="0"/>
              </a:rPr>
              <a:t>Detail # 1</a:t>
            </a:r>
            <a:endParaRPr lang="en-US" sz="2400" b="1" dirty="0">
              <a:latin typeface="Georgia" pitchFamily="18" charset="0"/>
            </a:endParaRPr>
          </a:p>
        </p:txBody>
      </p:sp>
      <p:sp>
        <p:nvSpPr>
          <p:cNvPr id="6" name="Rectangle 5"/>
          <p:cNvSpPr/>
          <p:nvPr/>
        </p:nvSpPr>
        <p:spPr>
          <a:xfrm>
            <a:off x="6248400" y="5638800"/>
            <a:ext cx="1702710" cy="461665"/>
          </a:xfrm>
          <a:prstGeom prst="rect">
            <a:avLst/>
          </a:prstGeom>
        </p:spPr>
        <p:txBody>
          <a:bodyPr wrap="none">
            <a:spAutoFit/>
          </a:bodyPr>
          <a:lstStyle/>
          <a:p>
            <a:r>
              <a:rPr lang="en-US" sz="2400" b="1" dirty="0" smtClean="0">
                <a:latin typeface="Georgia" pitchFamily="18" charset="0"/>
              </a:rPr>
              <a:t>Detail # 2</a:t>
            </a:r>
            <a:endParaRPr lang="en-US" sz="2400" b="1" dirty="0">
              <a:latin typeface="Georgia" pitchFamily="18" charset="0"/>
            </a:endParaRPr>
          </a:p>
        </p:txBody>
      </p:sp>
      <p:cxnSp>
        <p:nvCxnSpPr>
          <p:cNvPr id="7" name="Straight Arrow Connector 6"/>
          <p:cNvCxnSpPr/>
          <p:nvPr/>
        </p:nvCxnSpPr>
        <p:spPr>
          <a:xfrm flipV="1">
            <a:off x="1447800" y="4648200"/>
            <a:ext cx="914400"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4876800" y="5105400"/>
            <a:ext cx="1981200" cy="5334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4267200" y="2209800"/>
            <a:ext cx="3810000" cy="12954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2" indent="-256032">
              <a:spcBef>
                <a:spcPts val="400"/>
              </a:spcBef>
              <a:buClr>
                <a:schemeClr val="accent1"/>
              </a:buClr>
              <a:buSzPct val="68000"/>
            </a:pPr>
            <a:r>
              <a:rPr lang="en-US" sz="1800" i="1" dirty="0" smtClean="0">
                <a:latin typeface="Georgia" pitchFamily="18" charset="0"/>
              </a:rPr>
              <a:t>Why is the setting of “The Cave of the Oilbird” important? Use two details from the story to support your response</a:t>
            </a:r>
            <a:r>
              <a:rPr lang="en-US" sz="1800" dirty="0" smtClean="0">
                <a:latin typeface="Georgia" pitchFamily="18" charset="0"/>
              </a:rPr>
              <a:t>)</a:t>
            </a:r>
          </a:p>
          <a:p>
            <a:pPr marL="365760" lvl="2" indent="-256032">
              <a:spcBef>
                <a:spcPts val="400"/>
              </a:spcBef>
              <a:buClr>
                <a:schemeClr val="accent1"/>
              </a:buClr>
              <a:buSzPct val="68000"/>
              <a:buNone/>
            </a:pPr>
            <a:endParaRPr lang="en-US" sz="2800" b="1" dirty="0" smtClean="0">
              <a:solidFill>
                <a:srgbClr val="00B050"/>
              </a:solidFill>
            </a:endParaRPr>
          </a:p>
          <a:p>
            <a:pPr marL="365760" lvl="2" indent="-256032">
              <a:spcBef>
                <a:spcPts val="400"/>
              </a:spcBef>
              <a:buClr>
                <a:schemeClr val="accent1"/>
              </a:buClr>
              <a:buSzPct val="68000"/>
              <a:buNone/>
            </a:pPr>
            <a:r>
              <a:rPr lang="en-US" sz="2800" b="1" dirty="0" smtClean="0">
                <a:solidFill>
                  <a:srgbClr val="00B050"/>
                </a:solidFill>
              </a:rPr>
              <a:t>SCORE</a:t>
            </a:r>
            <a:r>
              <a:rPr lang="en-US" sz="2800" b="1" dirty="0" smtClean="0">
                <a:solidFill>
                  <a:srgbClr val="00B050"/>
                </a:solidFill>
              </a:rPr>
              <a:t>: 1 Point </a:t>
            </a:r>
          </a:p>
          <a:p>
            <a:pPr marL="365760" lvl="2" indent="-256032">
              <a:spcBef>
                <a:spcPts val="400"/>
              </a:spcBef>
              <a:buClr>
                <a:schemeClr val="accent1"/>
              </a:buClr>
              <a:buSzPct val="68000"/>
              <a:buFont typeface="Wingdings 3"/>
              <a:buChar char=""/>
            </a:pPr>
            <a:r>
              <a:rPr lang="en-US" sz="2800" dirty="0" smtClean="0">
                <a:latin typeface="Georgia" pitchFamily="18" charset="0"/>
              </a:rPr>
              <a:t>The </a:t>
            </a:r>
            <a:r>
              <a:rPr lang="en-US" sz="2800" dirty="0" smtClean="0">
                <a:latin typeface="Georgia" pitchFamily="18" charset="0"/>
              </a:rPr>
              <a:t>setting of “The Cave of the Oilbird” is important because </a:t>
            </a:r>
            <a:r>
              <a:rPr lang="en-US" sz="2800" dirty="0" smtClean="0">
                <a:solidFill>
                  <a:srgbClr val="0000FF"/>
                </a:solidFill>
                <a:latin typeface="Georgia" pitchFamily="18" charset="0"/>
              </a:rPr>
              <a:t>the author wanted us to see a picture in our mind while informing us the oilbird is also extinct. </a:t>
            </a:r>
          </a:p>
          <a:p>
            <a:endParaRPr lang="en-US" sz="2800" dirty="0">
              <a:latin typeface="Georgia" pitchFamily="18" charset="0"/>
            </a:endParaRPr>
          </a:p>
        </p:txBody>
      </p:sp>
      <p:sp>
        <p:nvSpPr>
          <p:cNvPr id="3" name="Title 2"/>
          <p:cNvSpPr>
            <a:spLocks noGrp="1"/>
          </p:cNvSpPr>
          <p:nvPr>
            <p:ph type="title"/>
          </p:nvPr>
        </p:nvSpPr>
        <p:spPr/>
        <p:txBody>
          <a:bodyPr/>
          <a:lstStyle/>
          <a:p>
            <a:r>
              <a:rPr lang="en-US" dirty="0" smtClean="0">
                <a:latin typeface="Georgia" pitchFamily="18" charset="0"/>
              </a:rPr>
              <a:t>Let’s Take a Second Look</a:t>
            </a:r>
            <a:endParaRPr lang="en-US" dirty="0"/>
          </a:p>
        </p:txBody>
      </p:sp>
      <p:sp>
        <p:nvSpPr>
          <p:cNvPr id="4" name="Rectangle 3"/>
          <p:cNvSpPr/>
          <p:nvPr/>
        </p:nvSpPr>
        <p:spPr>
          <a:xfrm>
            <a:off x="6477000" y="5410200"/>
            <a:ext cx="1303562" cy="461665"/>
          </a:xfrm>
          <a:prstGeom prst="rect">
            <a:avLst/>
          </a:prstGeom>
        </p:spPr>
        <p:txBody>
          <a:bodyPr wrap="none">
            <a:spAutoFit/>
          </a:bodyPr>
          <a:lstStyle/>
          <a:p>
            <a:r>
              <a:rPr lang="en-US" sz="2400" b="1" dirty="0" smtClean="0">
                <a:latin typeface="Georgia" pitchFamily="18" charset="0"/>
              </a:rPr>
              <a:t>CLAIM</a:t>
            </a:r>
            <a:endParaRPr lang="en-US" sz="2400" b="1" dirty="0">
              <a:latin typeface="Georgia" pitchFamily="18" charset="0"/>
            </a:endParaRPr>
          </a:p>
        </p:txBody>
      </p:sp>
      <p:cxnSp>
        <p:nvCxnSpPr>
          <p:cNvPr id="5" name="Straight Arrow Connector 4"/>
          <p:cNvCxnSpPr/>
          <p:nvPr/>
        </p:nvCxnSpPr>
        <p:spPr>
          <a:xfrm rot="10800000">
            <a:off x="4572000" y="3962400"/>
            <a:ext cx="1828800" cy="1600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268</TotalTime>
  <Words>1099</Words>
  <Application>Microsoft Office PowerPoint</Application>
  <PresentationFormat>On-screen Show (4:3)</PresentationFormat>
  <Paragraphs>126</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Team Meeting Focus: Writing &amp; Rubrics  </vt:lpstr>
      <vt:lpstr>Group Activity </vt:lpstr>
      <vt:lpstr>How did you do? </vt:lpstr>
      <vt:lpstr>Why Rubrics?</vt:lpstr>
      <vt:lpstr>Short Response Questions (2 pts.) </vt:lpstr>
      <vt:lpstr>2- Point Short Response Rubric </vt:lpstr>
      <vt:lpstr>Let’s Take a Second Look</vt:lpstr>
      <vt:lpstr>Let’s Take a Second Look</vt:lpstr>
      <vt:lpstr>Let’s Take a Second Look</vt:lpstr>
      <vt:lpstr>Where do we Start? </vt:lpstr>
      <vt:lpstr>What’s Next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witech</dc:creator>
  <cp:lastModifiedBy>witech</cp:lastModifiedBy>
  <cp:revision>29</cp:revision>
  <dcterms:created xsi:type="dcterms:W3CDTF">2015-09-25T18:59:37Z</dcterms:created>
  <dcterms:modified xsi:type="dcterms:W3CDTF">2015-10-01T13:11:12Z</dcterms:modified>
</cp:coreProperties>
</file>